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Varela Round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VarelaRoun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b56b6d01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b56b6d01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b61cd1dd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b61cd1dd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b61cd1dd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b61cd1dd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61cd1dd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61cd1dd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b61cd1dd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b61cd1dd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b61cd1dd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b61cd1dd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b61cd1d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b61cd1d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7930183f0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7930183f0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b56b6d0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b56b6d0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b56b6d01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b56b6d01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b61cd1dd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b61cd1dd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b61cd1dd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b61cd1dd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b61cd1dd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b61cd1dd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b61cd1dd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b61cd1dd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b61cd1dd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b61cd1dd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b61cd1dd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b61cd1dd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owardsdatascience.com/the-5-basic-statistics-concepts-data-scientists-need-to-know-2c96740377ae" TargetMode="External"/><Relationship Id="rId4" Type="http://schemas.openxmlformats.org/officeDocument/2006/relationships/hyperlink" Target="https://towardsdatascience.com/the-5-basic-statistics-concepts-data-scientists-need-to-know-2c96740377ae" TargetMode="External"/><Relationship Id="rId11" Type="http://schemas.openxmlformats.org/officeDocument/2006/relationships/image" Target="../media/image2.png"/><Relationship Id="rId10" Type="http://schemas.openxmlformats.org/officeDocument/2006/relationships/hyperlink" Target="https://medium.com/better-programming/statistics-review-for-data-scientists-and-management-df8f94760221" TargetMode="External"/><Relationship Id="rId9" Type="http://schemas.openxmlformats.org/officeDocument/2006/relationships/hyperlink" Target="https://towardsdatascience.com/whats-the-difference-between-analytics-and-statistics-cd35d457e17" TargetMode="External"/><Relationship Id="rId5" Type="http://schemas.openxmlformats.org/officeDocument/2006/relationships/hyperlink" Target="https://towardsdatascience.com/the-5-basic-statistics-concepts-data-scientists-need-to-know-2c96740377ae" TargetMode="External"/><Relationship Id="rId6" Type="http://schemas.openxmlformats.org/officeDocument/2006/relationships/hyperlink" Target="https://towardsdatascience.com/the-5-basic-statistics-concepts-data-scientists-need-to-know-2c96740377ae" TargetMode="External"/><Relationship Id="rId7" Type="http://schemas.openxmlformats.org/officeDocument/2006/relationships/hyperlink" Target="https://towardsdatascience.com/the-5-basic-statistics-concepts-data-scientists-need-to-know-2c96740377ae" TargetMode="External"/><Relationship Id="rId8" Type="http://schemas.openxmlformats.org/officeDocument/2006/relationships/hyperlink" Target="https://medium.com/free-code-camp/if-you-want-to-learn-data-science-take-a-few-of-these-statistics-classes-9bbabab098b9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3588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727275" y="355550"/>
            <a:ext cx="7544400" cy="28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Estadística y Analitica para Big Data</a:t>
            </a:r>
            <a:endParaRPr sz="48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Edgar Rangel</a:t>
            </a:r>
            <a:endParaRPr sz="26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Universidad Industrial de Santander</a:t>
            </a:r>
            <a:endParaRPr sz="26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Nov 20, 2019</a:t>
            </a:r>
            <a:endParaRPr sz="26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29525"/>
            <a:ext cx="9144003" cy="892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0" y="1428275"/>
            <a:ext cx="9144000" cy="2164200"/>
          </a:xfrm>
          <a:prstGeom prst="rect">
            <a:avLst/>
          </a:prstGeom>
          <a:solidFill>
            <a:srgbClr val="07376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Conceptos clave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0" y="0"/>
            <a:ext cx="9144000" cy="727200"/>
          </a:xfrm>
          <a:prstGeom prst="rect">
            <a:avLst/>
          </a:prstGeom>
          <a:solidFill>
            <a:srgbClr val="07376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Características</a:t>
            </a:r>
            <a:r>
              <a:rPr lang="es-41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s-41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básicas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272500" y="1070400"/>
            <a:ext cx="4780200" cy="324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Generalmente son las primeras operaciones que se aplican sobre los datos: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Sesgo (Bias)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Varianza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Media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Mediana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Percentiles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Cuartiles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“Estas 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características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 sirven para conocer 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qué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 tan separado, disperso y el 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cómo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varían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 los datos entre si”</a:t>
            </a:r>
            <a:endParaRPr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25" y="4772313"/>
            <a:ext cx="2841851" cy="2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/>
          <p:nvPr/>
        </p:nvSpPr>
        <p:spPr>
          <a:xfrm>
            <a:off x="305175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Big Data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610350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Edgar Rangel		       10/15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376" y="883800"/>
            <a:ext cx="3841400" cy="3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0" y="0"/>
            <a:ext cx="9144000" cy="727200"/>
          </a:xfrm>
          <a:prstGeom prst="rect">
            <a:avLst/>
          </a:prstGeom>
          <a:solidFill>
            <a:srgbClr val="07376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Distribuciones de Probabilidad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257400" y="877375"/>
            <a:ext cx="8629200" cy="2256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¿Se acuerdan de la diferencia entre probabilidad y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estadística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?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Una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distribución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de probabilidad es una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función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que representa las probabilidades de todos los posibles valores en un experimento.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Uniforme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Normal o Gaussiana					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“Las distribuciones generalmente ayudan </a:t>
            </a:r>
            <a:endParaRPr b="1"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Poisson							   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a indicar que tan normal son los datos”</a:t>
            </a:r>
            <a:endParaRPr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25" y="4772313"/>
            <a:ext cx="2841851" cy="2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/>
          <p:nvPr/>
        </p:nvSpPr>
        <p:spPr>
          <a:xfrm>
            <a:off x="305175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Big Data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58" name="Google Shape;158;p24"/>
          <p:cNvSpPr/>
          <p:nvPr/>
        </p:nvSpPr>
        <p:spPr>
          <a:xfrm>
            <a:off x="610350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Edgar Rangel		       11/15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863" y="2834624"/>
            <a:ext cx="6906275" cy="17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0" y="0"/>
            <a:ext cx="9144000" cy="727200"/>
          </a:xfrm>
          <a:prstGeom prst="rect">
            <a:avLst/>
          </a:prstGeom>
          <a:solidFill>
            <a:srgbClr val="07376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Reducción</a:t>
            </a:r>
            <a:r>
              <a:rPr lang="es-41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 de Dimensionalidad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3780975" y="1070400"/>
            <a:ext cx="5120700" cy="324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Su nombre es intuitivo y corresponde a reducir las dimensiones de un dataset (el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número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de variables o columnas del mismo). Los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métodos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más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usados son: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PCA (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Análisis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de Componentes Principales).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Pruning (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Podar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o en Santander conocido como mochar datos).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ICA (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Análisis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de componentes Independiente).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“La 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reducción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 de dimensionalidad simplifica el problema con el costo de sacrificar variables, 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además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 me cambia el espacio donde se encuentran los datos”</a:t>
            </a:r>
            <a:endParaRPr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25" y="4772313"/>
            <a:ext cx="2841851" cy="2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/>
          <p:nvPr/>
        </p:nvSpPr>
        <p:spPr>
          <a:xfrm>
            <a:off x="305175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Big Data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610350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Edgar Rangel		       12/15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50" y="1211782"/>
            <a:ext cx="3291076" cy="29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0" y="0"/>
            <a:ext cx="9144000" cy="727200"/>
          </a:xfrm>
          <a:prstGeom prst="rect">
            <a:avLst/>
          </a:prstGeom>
          <a:solidFill>
            <a:srgbClr val="07376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Estadística</a:t>
            </a:r>
            <a:r>
              <a:rPr lang="es-41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 Bayesiana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4428175" y="1070400"/>
            <a:ext cx="4473600" cy="324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La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razón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del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porqué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usamos la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estadística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bayesiana requiere primero </a:t>
            </a:r>
            <a:r>
              <a:rPr lang="es-419" u="sng">
                <a:latin typeface="Varela Round"/>
                <a:ea typeface="Varela Round"/>
                <a:cs typeface="Varela Round"/>
                <a:sym typeface="Varela Round"/>
              </a:rPr>
              <a:t>entender donde la </a:t>
            </a:r>
            <a:r>
              <a:rPr lang="es-419" u="sng">
                <a:latin typeface="Varela Round"/>
                <a:ea typeface="Varela Round"/>
                <a:cs typeface="Varela Round"/>
                <a:sym typeface="Varela Round"/>
              </a:rPr>
              <a:t>estadística</a:t>
            </a:r>
            <a:r>
              <a:rPr lang="es-419" u="sng">
                <a:latin typeface="Varela Round"/>
                <a:ea typeface="Varela Round"/>
                <a:cs typeface="Varela Round"/>
                <a:sym typeface="Varela Round"/>
              </a:rPr>
              <a:t> de frecuencia falla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…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“La 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estadística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 de frecuencia solo tiene en cuenta los datos anteriores o visto, mientras que la bayesiana tiene en cuenta evidencia o elementos que alteran la frecuencia uniforme”</a:t>
            </a:r>
            <a:endParaRPr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7" name="Google Shape;177;p26"/>
          <p:cNvSpPr/>
          <p:nvPr/>
        </p:nvSpPr>
        <p:spPr>
          <a:xfrm>
            <a:off x="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25" y="4772313"/>
            <a:ext cx="2841851" cy="2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/>
          <p:nvPr/>
        </p:nvSpPr>
        <p:spPr>
          <a:xfrm>
            <a:off x="305175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Big Data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610350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Edgar Rangel		       13/15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50" y="1411500"/>
            <a:ext cx="401477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0" y="1428275"/>
            <a:ext cx="9144000" cy="2164200"/>
          </a:xfrm>
          <a:prstGeom prst="rect">
            <a:avLst/>
          </a:prstGeom>
          <a:solidFill>
            <a:srgbClr val="07376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Referencias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0" y="0"/>
            <a:ext cx="9144000" cy="727200"/>
          </a:xfrm>
          <a:prstGeom prst="rect">
            <a:avLst/>
          </a:prstGeom>
          <a:solidFill>
            <a:srgbClr val="07376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Referencias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2" name="Google Shape;192;p28"/>
          <p:cNvSpPr/>
          <p:nvPr/>
        </p:nvSpPr>
        <p:spPr>
          <a:xfrm>
            <a:off x="271625" y="1070400"/>
            <a:ext cx="8552100" cy="324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s-419" u="sng">
                <a:solidFill>
                  <a:schemeClr val="hlink"/>
                </a:solidFill>
                <a:latin typeface="Varela Round"/>
                <a:ea typeface="Varela Round"/>
                <a:cs typeface="Varela Round"/>
                <a:sym typeface="Varela Round"/>
                <a:hlinkClick r:id="rId3"/>
              </a:rPr>
              <a:t>5 Conceptos </a:t>
            </a:r>
            <a:r>
              <a:rPr lang="es-419" u="sng">
                <a:solidFill>
                  <a:schemeClr val="hlink"/>
                </a:solidFill>
                <a:latin typeface="Varela Round"/>
                <a:ea typeface="Varela Round"/>
                <a:cs typeface="Varela Round"/>
                <a:sym typeface="Varela Round"/>
                <a:hlinkClick r:id="rId4"/>
              </a:rPr>
              <a:t>básicos</a:t>
            </a:r>
            <a:r>
              <a:rPr lang="es-419" u="sng">
                <a:solidFill>
                  <a:schemeClr val="hlink"/>
                </a:solidFill>
                <a:latin typeface="Varela Round"/>
                <a:ea typeface="Varela Round"/>
                <a:cs typeface="Varela Round"/>
                <a:sym typeface="Varela Round"/>
                <a:hlinkClick r:id="rId5"/>
              </a:rPr>
              <a:t> para los </a:t>
            </a:r>
            <a:r>
              <a:rPr lang="es-419" u="sng">
                <a:solidFill>
                  <a:schemeClr val="hlink"/>
                </a:solidFill>
                <a:latin typeface="Varela Round"/>
                <a:ea typeface="Varela Round"/>
                <a:cs typeface="Varela Round"/>
                <a:sym typeface="Varela Round"/>
                <a:hlinkClick r:id="rId6"/>
              </a:rPr>
              <a:t>científicos</a:t>
            </a:r>
            <a:r>
              <a:rPr lang="es-419" u="sng">
                <a:solidFill>
                  <a:schemeClr val="hlink"/>
                </a:solidFill>
                <a:latin typeface="Varela Round"/>
                <a:ea typeface="Varela Round"/>
                <a:cs typeface="Varela Round"/>
                <a:sym typeface="Varela Round"/>
                <a:hlinkClick r:id="rId7"/>
              </a:rPr>
              <a:t> de datos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s-419" u="sng">
                <a:solidFill>
                  <a:schemeClr val="hlink"/>
                </a:solidFill>
                <a:latin typeface="Varela Round"/>
                <a:ea typeface="Varela Round"/>
                <a:cs typeface="Varela Round"/>
                <a:sym typeface="Varela Round"/>
                <a:hlinkClick r:id="rId8"/>
              </a:rPr>
              <a:t>Los mejores cursos de estadística para el análisis de datos.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s-419" u="sng">
                <a:solidFill>
                  <a:schemeClr val="hlink"/>
                </a:solidFill>
                <a:latin typeface="Varela Round"/>
                <a:ea typeface="Varela Round"/>
                <a:cs typeface="Varela Round"/>
                <a:sym typeface="Varela Round"/>
                <a:hlinkClick r:id="rId9"/>
              </a:rPr>
              <a:t>Diferencia entre analítica y estadística.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lang="es-419" u="sng">
                <a:solidFill>
                  <a:schemeClr val="hlink"/>
                </a:solidFill>
                <a:latin typeface="Varela Round"/>
                <a:ea typeface="Varela Round"/>
                <a:cs typeface="Varela Round"/>
                <a:sym typeface="Varela Round"/>
                <a:hlinkClick r:id="rId10"/>
              </a:rPr>
              <a:t>Estadísticas básicas para los científicos de datos.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9325" y="4772313"/>
            <a:ext cx="2841851" cy="2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/>
          <p:nvPr/>
        </p:nvSpPr>
        <p:spPr>
          <a:xfrm>
            <a:off x="305175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Big Data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610350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Edgar Rangel		       15/15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>
            <a:off x="0" y="0"/>
            <a:ext cx="9144000" cy="3588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>
            <p:ph type="ctrTitle"/>
          </p:nvPr>
        </p:nvSpPr>
        <p:spPr>
          <a:xfrm>
            <a:off x="727275" y="355550"/>
            <a:ext cx="7544400" cy="28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¡Muchas gracias por su atencion!</a:t>
            </a:r>
            <a:endParaRPr sz="48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29525"/>
            <a:ext cx="9144003" cy="892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0" y="1428275"/>
            <a:ext cx="9144000" cy="2164200"/>
          </a:xfrm>
          <a:prstGeom prst="rect">
            <a:avLst/>
          </a:prstGeom>
          <a:solidFill>
            <a:srgbClr val="07376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Estadística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0" y="0"/>
            <a:ext cx="9144000" cy="727200"/>
          </a:xfrm>
          <a:prstGeom prst="rect">
            <a:avLst/>
          </a:prstGeom>
          <a:solidFill>
            <a:srgbClr val="07376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¿Porque es necesaria?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271625" y="1070400"/>
            <a:ext cx="8552100" cy="324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Usando la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estadística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, podemos ganar una perspectiva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más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profunda y amplia en como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nuestros datos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están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estructurados y basados en ella, podemos aplicar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óptimamente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las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técnicas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que mejor se adapten a ellas para obtener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más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información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“Para cualquier aspirante de la ciencia de datos, se recomienda altamente aprender las 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estadísticas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 con un enfoque profundamente estricto con 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códigos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 ejemplo, preferiblemente en Python o R”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- William Chen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Por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último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no confundir que la </a:t>
            </a:r>
            <a:r>
              <a:rPr lang="es-419" u="sng">
                <a:latin typeface="Varela Round"/>
                <a:ea typeface="Varela Round"/>
                <a:cs typeface="Varela Round"/>
                <a:sym typeface="Varela Round"/>
              </a:rPr>
              <a:t>probabilidad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se encarga de 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predecir la posibilidad de futuros eventos, mientras que la 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latin typeface="Varela Round"/>
                <a:ea typeface="Varela Round"/>
                <a:cs typeface="Varela Round"/>
                <a:sym typeface="Varela Round"/>
              </a:rPr>
              <a:t>estadística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cubre el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análisis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de la frecuencia de eventos 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pasados.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25" y="4772313"/>
            <a:ext cx="2841851" cy="2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305175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Big Data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610350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Edgar Rangel		       02/15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270" y="2685775"/>
            <a:ext cx="2551075" cy="15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0" y="0"/>
            <a:ext cx="9144000" cy="727200"/>
          </a:xfrm>
          <a:prstGeom prst="rect">
            <a:avLst/>
          </a:prstGeom>
          <a:solidFill>
            <a:srgbClr val="07376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Analitica y Estadística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3319625" y="1070400"/>
            <a:ext cx="5610000" cy="324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Para ser un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científico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de datos se deben poseer estas dos habilidades…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Analitico: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Enfocado en explorar que se encuentra en los datos y traerlos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rápidamente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cuando sean necesarios.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Varela Round"/>
              <a:buChar char="●"/>
            </a:pP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Estadístico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: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Enfocado en inferir (concepto clave) que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está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detrás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de los datos, como estructura,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distribución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, densidad, continuidad, etc.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“Estas dos habilidades son uña y mugre en una 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exploración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 e inferencia adecuada, aunque no la 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más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 correcta, de los datos”</a:t>
            </a:r>
            <a:endParaRPr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25" y="4772313"/>
            <a:ext cx="2841851" cy="2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/>
          <p:nvPr/>
        </p:nvSpPr>
        <p:spPr>
          <a:xfrm>
            <a:off x="305175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Big Data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610350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Edgar Rangel		       03/15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25" y="1427163"/>
            <a:ext cx="3171825" cy="25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0" y="0"/>
            <a:ext cx="9144000" cy="727200"/>
          </a:xfrm>
          <a:prstGeom prst="rect">
            <a:avLst/>
          </a:prstGeom>
          <a:solidFill>
            <a:srgbClr val="07376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Un ejemplo de analitica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25" y="4772313"/>
            <a:ext cx="2841851" cy="2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305175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Big Data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610350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Edgar Rangel		       04/15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272500" y="1070400"/>
            <a:ext cx="8561100" cy="324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Cuando tu usas el buscador de Google y escribes “clima” estas haciendo analitica basica… 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¿Porque?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662" y="2049000"/>
            <a:ext cx="4980025" cy="21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0" y="1428275"/>
            <a:ext cx="9144000" cy="2164200"/>
          </a:xfrm>
          <a:prstGeom prst="rect">
            <a:avLst/>
          </a:prstGeom>
          <a:solidFill>
            <a:srgbClr val="07376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Analitica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0" y="0"/>
            <a:ext cx="9144000" cy="727200"/>
          </a:xfrm>
          <a:prstGeom prst="rect">
            <a:avLst/>
          </a:prstGeom>
          <a:solidFill>
            <a:srgbClr val="07376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El verdadero trabajo de la Analitica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25" y="4772313"/>
            <a:ext cx="2841851" cy="2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/>
          <p:nvPr/>
        </p:nvSpPr>
        <p:spPr>
          <a:xfrm>
            <a:off x="305175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Big Data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610350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Edgar Rangel		       06/15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271625" y="1070400"/>
            <a:ext cx="4300500" cy="324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Según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el ejemplo anterior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llegaríamos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a pensar que los analistas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únicamente 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brindan datos a las preguntas que establecemos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pero realmente solo es una pequeña parte…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“La analitica de datos para los principiantes unicamente es responder preguntas pero realmente su función es inspirar y generar más preguntas”</a:t>
            </a:r>
            <a:endParaRPr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850" y="1472050"/>
            <a:ext cx="4381624" cy="24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0"/>
            <a:ext cx="9144000" cy="727200"/>
          </a:xfrm>
          <a:prstGeom prst="rect">
            <a:avLst/>
          </a:prstGeom>
          <a:solidFill>
            <a:srgbClr val="07376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El poder de la </a:t>
            </a:r>
            <a:r>
              <a:rPr lang="es-41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Analitica y Estadística juntos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4572000" y="1070400"/>
            <a:ext cx="4329600" cy="324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“La analitica te ayuda a formar hipotesis (preguntas) y mejora la calidad de las mismas”</a:t>
            </a:r>
            <a:endParaRPr b="1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“La 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estadística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 ayuda a probar las 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hipótesis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, lo que mejora la calidad de las respuestas a las preguntas”</a:t>
            </a:r>
            <a:endParaRPr b="1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Por lo que al final juntas son poderosas pero siempre recuerda el </a:t>
            </a:r>
            <a:r>
              <a:rPr lang="es-419" u="sng">
                <a:latin typeface="Varela Round"/>
                <a:ea typeface="Varela Round"/>
                <a:cs typeface="Varela Round"/>
                <a:sym typeface="Varela Round"/>
              </a:rPr>
              <a:t>trabajo en equipo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(divide y 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vencerás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) donde se establecen roles que simplifican la tarea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25" y="4772313"/>
            <a:ext cx="2841851" cy="2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/>
          <p:nvPr/>
        </p:nvSpPr>
        <p:spPr>
          <a:xfrm>
            <a:off x="305175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Big Data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610350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Edgar Rangel		       07/15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75" y="926475"/>
            <a:ext cx="3646575" cy="36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0" y="0"/>
            <a:ext cx="9144000" cy="727200"/>
          </a:xfrm>
          <a:prstGeom prst="rect">
            <a:avLst/>
          </a:prstGeom>
          <a:solidFill>
            <a:srgbClr val="07376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Volviendo con la estadística...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272500" y="1070400"/>
            <a:ext cx="8629200" cy="324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“Los 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estadísticos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 ayudan a los analistas si es correcto y sensato pensar que el comportamiento de los datos sigue la 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hipótesis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 en los datos actuales, 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además</a:t>
            </a:r>
            <a:r>
              <a:rPr b="1" lang="es-419">
                <a:latin typeface="Varela Round"/>
                <a:ea typeface="Varela Round"/>
                <a:cs typeface="Varela Round"/>
                <a:sym typeface="Varela Round"/>
              </a:rPr>
              <a:t> de establecer si se aplica a datos ya por fuera del dataset”</a:t>
            </a: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 - Cassie Kozyrkov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25" y="4772313"/>
            <a:ext cx="2841851" cy="2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/>
          <p:nvPr/>
        </p:nvSpPr>
        <p:spPr>
          <a:xfrm>
            <a:off x="305175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Big Data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6103500" y="4678575"/>
            <a:ext cx="3040500" cy="46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Varela Round"/>
                <a:ea typeface="Varela Round"/>
                <a:cs typeface="Varela Round"/>
                <a:sym typeface="Varela Round"/>
              </a:rPr>
              <a:t>Edgar Rangel		       08/15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813" y="2128000"/>
            <a:ext cx="300037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